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8" r:id="rId2"/>
    <p:sldId id="259" r:id="rId3"/>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4660"/>
  </p:normalViewPr>
  <p:slideViewPr>
    <p:cSldViewPr snapToGrid="0" showGuides="1">
      <p:cViewPr varScale="1">
        <p:scale>
          <a:sx n="122" d="100"/>
          <a:sy n="122" d="100"/>
        </p:scale>
        <p:origin x="4424" y="2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60EB0-618F-46A7-9231-B3CFA1376FD3}" type="datetimeFigureOut">
              <a:rPr kumimoji="1" lang="ja-JP" altLang="en-US" smtClean="0"/>
              <a:t>2024/11/28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9AE80-2694-4478-A30F-F1EB1ECEFB14}" type="slidenum">
              <a:rPr kumimoji="1" lang="ja-JP" altLang="en-US" smtClean="0"/>
              <a:t>‹#›</a:t>
            </a:fld>
            <a:endParaRPr kumimoji="1" lang="ja-JP" altLang="en-US"/>
          </a:p>
        </p:txBody>
      </p:sp>
    </p:spTree>
    <p:extLst>
      <p:ext uri="{BB962C8B-B14F-4D97-AF65-F5344CB8AC3E}">
        <p14:creationId xmlns:p14="http://schemas.microsoft.com/office/powerpoint/2010/main" val="22500564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815495-6010-4243-AE05-7EA895C713EC}" type="slidenum">
              <a:rPr kumimoji="1" lang="ja-JP" altLang="en-US" smtClean="0"/>
              <a:pPr/>
              <a:t>1</a:t>
            </a:fld>
            <a:endParaRPr kumimoji="1" lang="ja-JP" altLang="en-US" dirty="0"/>
          </a:p>
        </p:txBody>
      </p:sp>
    </p:spTree>
    <p:extLst>
      <p:ext uri="{BB962C8B-B14F-4D97-AF65-F5344CB8AC3E}">
        <p14:creationId xmlns:p14="http://schemas.microsoft.com/office/powerpoint/2010/main" val="209482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815495-6010-4243-AE05-7EA895C713EC}" type="slidenum">
              <a:rPr kumimoji="1" lang="ja-JP" altLang="en-US" smtClean="0"/>
              <a:pPr/>
              <a:t>2</a:t>
            </a:fld>
            <a:endParaRPr kumimoji="1" lang="ja-JP" altLang="en-US" dirty="0"/>
          </a:p>
        </p:txBody>
      </p:sp>
    </p:spTree>
    <p:extLst>
      <p:ext uri="{BB962C8B-B14F-4D97-AF65-F5344CB8AC3E}">
        <p14:creationId xmlns:p14="http://schemas.microsoft.com/office/powerpoint/2010/main" val="426941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59972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075142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382646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98121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1256587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1844957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29736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90956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415945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278974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263A0E-D2B2-431D-A4B8-D2E28931EB1E}" type="datetimeFigureOut">
              <a:rPr kumimoji="1" lang="ja-JP" altLang="en-US" smtClean="0"/>
              <a:t>2024/11/28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351958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0263A0E-D2B2-431D-A4B8-D2E28931EB1E}" type="datetimeFigureOut">
              <a:rPr kumimoji="1" lang="ja-JP" altLang="en-US" smtClean="0"/>
              <a:t>2024/11/28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AB8AF5D-0884-450C-9089-E077D3904732}" type="slidenum">
              <a:rPr kumimoji="1" lang="ja-JP" altLang="en-US" smtClean="0"/>
              <a:t>‹#›</a:t>
            </a:fld>
            <a:endParaRPr kumimoji="1" lang="ja-JP" altLang="en-US"/>
          </a:p>
        </p:txBody>
      </p:sp>
    </p:spTree>
    <p:extLst>
      <p:ext uri="{BB962C8B-B14F-4D97-AF65-F5344CB8AC3E}">
        <p14:creationId xmlns:p14="http://schemas.microsoft.com/office/powerpoint/2010/main" val="26149445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0000139692.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コネクタ 16"/>
          <p:cNvCxnSpPr>
            <a:cxnSpLocks/>
          </p:cNvCxnSpPr>
          <p:nvPr/>
        </p:nvCxnSpPr>
        <p:spPr>
          <a:xfrm>
            <a:off x="3393797" y="2854845"/>
            <a:ext cx="35203" cy="705115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0905" y="5177888"/>
            <a:ext cx="3429000" cy="1902059"/>
          </a:xfrm>
          <a:prstGeom prst="rect">
            <a:avLst/>
          </a:prstGeom>
        </p:spPr>
        <p:txBody>
          <a:bodyPr>
            <a:spAutoFit/>
          </a:bodyPr>
          <a:lstStyle/>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p:txBody>
      </p:sp>
      <p:sp>
        <p:nvSpPr>
          <p:cNvPr id="35" name="正方形/長方形 34"/>
          <p:cNvSpPr/>
          <p:nvPr/>
        </p:nvSpPr>
        <p:spPr>
          <a:xfrm>
            <a:off x="0" y="4458973"/>
            <a:ext cx="3429000" cy="523220"/>
          </a:xfrm>
          <a:prstGeom prst="rect">
            <a:avLst/>
          </a:prstGeom>
        </p:spPr>
        <p:txBody>
          <a:bodyPr>
            <a:spAutoFit/>
          </a:bodyPr>
          <a:lstStyle/>
          <a:p>
            <a:pPr fontAlgn="base"/>
            <a:r>
              <a:rPr lang="ja-JP" altLang="en-US" sz="1400" dirty="0">
                <a:latin typeface="Meiryo UI" pitchFamily="50" charset="-128"/>
                <a:ea typeface="Meiryo UI" pitchFamily="50" charset="-128"/>
                <a:cs typeface="Meiryo UI" pitchFamily="50" charset="-128"/>
              </a:rPr>
              <a:t>　</a:t>
            </a:r>
            <a:r>
              <a:rPr lang="ja-JP" altLang="en-US" sz="1400" dirty="0">
                <a:solidFill>
                  <a:srgbClr val="231815"/>
                </a:solidFill>
                <a:latin typeface="メイリオ" panose="020B0604030504040204" pitchFamily="50" charset="-128"/>
                <a:ea typeface="メイリオ" panose="020B0604030504040204" pitchFamily="50" charset="-128"/>
              </a:rPr>
              <a:t> </a:t>
            </a:r>
            <a:endParaRPr lang="en-US" altLang="ja-JP" sz="1400" dirty="0">
              <a:solidFill>
                <a:srgbClr val="231815"/>
              </a:solidFill>
              <a:latin typeface="メイリオ" panose="020B0604030504040204" pitchFamily="50" charset="-128"/>
              <a:ea typeface="メイリオ" panose="020B0604030504040204" pitchFamily="50" charset="-128"/>
            </a:endParaRPr>
          </a:p>
          <a:p>
            <a:pPr fontAlgn="base"/>
            <a:endParaRPr lang="en-US" altLang="ja-JP" sz="1400" dirty="0">
              <a:solidFill>
                <a:srgbClr val="231815"/>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104450" y="1870262"/>
            <a:ext cx="6587108" cy="888705"/>
          </a:xfrm>
          <a:prstGeom prst="rect">
            <a:avLst/>
          </a:prstGeom>
        </p:spPr>
        <p:txBody>
          <a:bodyPr wrap="square">
            <a:spAutoFit/>
          </a:bodyPr>
          <a:lstStyle/>
          <a:p>
            <a:pPr algn="ctr" fontAlgn="base">
              <a:lnSpc>
                <a:spcPct val="150000"/>
              </a:lnSpc>
            </a:pPr>
            <a:r>
              <a:rPr lang="ja-JP" altLang="en-US" b="1" dirty="0">
                <a:latin typeface="メイリオ" panose="020B0604030504040204" pitchFamily="50" charset="-128"/>
                <a:ea typeface="メイリオ" panose="020B0604030504040204" pitchFamily="50" charset="-128"/>
              </a:rPr>
              <a:t>日本の死亡場所の推移</a:t>
            </a:r>
            <a:endParaRPr lang="en-US" altLang="ja-JP" b="1" dirty="0">
              <a:latin typeface="メイリオ" panose="020B0604030504040204" pitchFamily="50" charset="-128"/>
              <a:ea typeface="メイリオ" panose="020B0604030504040204" pitchFamily="50" charset="-128"/>
            </a:endParaRPr>
          </a:p>
          <a:p>
            <a:pPr algn="ctr" fontAlgn="base">
              <a:lnSpc>
                <a:spcPct val="150000"/>
              </a:lnSpc>
            </a:pPr>
            <a:r>
              <a:rPr lang="ja-JP" altLang="en-US" b="1" dirty="0">
                <a:latin typeface="メイリオ" panose="020B0604030504040204" pitchFamily="50" charset="-128"/>
                <a:ea typeface="メイリオ" panose="020B0604030504040204" pitchFamily="50" charset="-128"/>
              </a:rPr>
              <a:t>ついに施設死が自宅死を上回る？！</a:t>
            </a:r>
          </a:p>
        </p:txBody>
      </p:sp>
      <p:sp>
        <p:nvSpPr>
          <p:cNvPr id="23" name="正方形/長方形 22"/>
          <p:cNvSpPr/>
          <p:nvPr/>
        </p:nvSpPr>
        <p:spPr>
          <a:xfrm>
            <a:off x="3442085" y="6985083"/>
            <a:ext cx="3429000" cy="1902059"/>
          </a:xfrm>
          <a:prstGeom prst="rect">
            <a:avLst/>
          </a:prstGeom>
        </p:spPr>
        <p:txBody>
          <a:bodyPr>
            <a:spAutoFit/>
          </a:bodyPr>
          <a:lstStyle/>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p:txBody>
      </p:sp>
      <p:sp>
        <p:nvSpPr>
          <p:cNvPr id="30" name="角丸四角形 29"/>
          <p:cNvSpPr/>
          <p:nvPr/>
        </p:nvSpPr>
        <p:spPr>
          <a:xfrm>
            <a:off x="104449" y="1828171"/>
            <a:ext cx="6587109" cy="962506"/>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4130" y="5066119"/>
            <a:ext cx="3407268" cy="4912883"/>
          </a:xfrm>
          <a:prstGeom prst="rect">
            <a:avLst/>
          </a:prstGeom>
        </p:spPr>
        <p:txBody>
          <a:bodyPr wrap="square">
            <a:spAutoFit/>
          </a:bodyPr>
          <a:lstStyle/>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rPr>
              <a:t>どのような心身の状態で、どのような場所、環境の中で旅立つことができるかが高齢者にとって重大な関心事</a:t>
            </a:r>
            <a:r>
              <a:rPr lang="ja-JP" altLang="en-US" sz="1400" dirty="0">
                <a:solidFill>
                  <a:srgbClr val="000000"/>
                </a:solidFill>
                <a:latin typeface="メイリオ" panose="020B0604030504040204" pitchFamily="50" charset="-128"/>
                <a:ea typeface="メイリオ" panose="020B0604030504040204" pitchFamily="50" charset="-128"/>
              </a:rPr>
              <a:t>となっている中、</a:t>
            </a:r>
            <a:r>
              <a:rPr lang="en-US" altLang="ja-JP" sz="1400" dirty="0">
                <a:latin typeface="メイリオ" panose="020B0604030504040204" pitchFamily="50" charset="-128"/>
                <a:ea typeface="メイリオ" panose="020B0604030504040204" pitchFamily="50" charset="-128"/>
              </a:rPr>
              <a:t>2023</a:t>
            </a:r>
            <a:r>
              <a:rPr lang="ja-JP" altLang="en-US" sz="1400" dirty="0">
                <a:latin typeface="メイリオ" panose="020B0604030504040204" pitchFamily="50" charset="-128"/>
                <a:ea typeface="メイリオ" panose="020B0604030504040204" pitchFamily="50" charset="-128"/>
              </a:rPr>
              <a:t>年の日本の死亡統計によると、</a:t>
            </a:r>
            <a:r>
              <a:rPr lang="ja-JP" altLang="en-US" sz="1400" b="1" dirty="0">
                <a:solidFill>
                  <a:srgbClr val="C00000"/>
                </a:solidFill>
                <a:latin typeface="メイリオ" panose="020B0604030504040204" pitchFamily="50" charset="-128"/>
                <a:ea typeface="メイリオ" panose="020B0604030504040204" pitchFamily="50" charset="-128"/>
              </a:rPr>
              <a:t>病院・診療所での死亡が</a:t>
            </a:r>
            <a:r>
              <a:rPr lang="en-US" altLang="ja-JP" sz="1400" b="1" dirty="0">
                <a:solidFill>
                  <a:srgbClr val="C00000"/>
                </a:solidFill>
                <a:latin typeface="メイリオ" panose="020B0604030504040204" pitchFamily="50" charset="-128"/>
                <a:ea typeface="メイリオ" panose="020B0604030504040204" pitchFamily="50" charset="-128"/>
              </a:rPr>
              <a:t>65.7%</a:t>
            </a:r>
            <a:r>
              <a:rPr lang="ja-JP" altLang="en-US" sz="1400" dirty="0">
                <a:latin typeface="メイリオ" panose="020B0604030504040204" pitchFamily="50" charset="-128"/>
                <a:ea typeface="メイリオ" panose="020B0604030504040204" pitchFamily="50" charset="-128"/>
              </a:rPr>
              <a:t>と最も多く、次いで</a:t>
            </a:r>
            <a:r>
              <a:rPr lang="ja-JP" altLang="en-US" sz="1400" b="1" dirty="0">
                <a:solidFill>
                  <a:srgbClr val="C00000"/>
                </a:solidFill>
                <a:latin typeface="メイリオ" panose="020B0604030504040204" pitchFamily="50" charset="-128"/>
                <a:ea typeface="メイリオ" panose="020B0604030504040204" pitchFamily="50" charset="-128"/>
              </a:rPr>
              <a:t>自宅死が</a:t>
            </a:r>
            <a:r>
              <a:rPr lang="en-US" altLang="ja-JP" sz="1400" b="1" dirty="0">
                <a:solidFill>
                  <a:srgbClr val="C00000"/>
                </a:solidFill>
                <a:latin typeface="メイリオ" panose="020B0604030504040204" pitchFamily="50" charset="-128"/>
                <a:ea typeface="メイリオ" panose="020B0604030504040204" pitchFamily="50" charset="-128"/>
              </a:rPr>
              <a:t>16.96%</a:t>
            </a:r>
            <a:r>
              <a:rPr lang="ja-JP" altLang="en-US" sz="1400" b="1" dirty="0" err="1">
                <a:solidFill>
                  <a:srgbClr val="C00000"/>
                </a:solidFill>
                <a:latin typeface="メイリオ" panose="020B0604030504040204" pitchFamily="50" charset="-128"/>
                <a:ea typeface="メイリオ" panose="020B0604030504040204" pitchFamily="50" charset="-128"/>
              </a:rPr>
              <a:t>、</a:t>
            </a:r>
            <a:r>
              <a:rPr lang="ja-JP" altLang="en-US" sz="1400" b="1" dirty="0">
                <a:solidFill>
                  <a:srgbClr val="C00000"/>
                </a:solidFill>
                <a:latin typeface="メイリオ" panose="020B0604030504040204" pitchFamily="50" charset="-128"/>
                <a:ea typeface="メイリオ" panose="020B0604030504040204" pitchFamily="50" charset="-128"/>
              </a:rPr>
              <a:t>施設死が</a:t>
            </a:r>
            <a:r>
              <a:rPr lang="en-US" altLang="ja-JP" sz="1400" b="1" dirty="0">
                <a:solidFill>
                  <a:srgbClr val="C00000"/>
                </a:solidFill>
                <a:latin typeface="メイリオ" panose="020B0604030504040204" pitchFamily="50" charset="-128"/>
                <a:ea typeface="メイリオ" panose="020B0604030504040204" pitchFamily="50" charset="-128"/>
              </a:rPr>
              <a:t>15.5%</a:t>
            </a:r>
            <a:r>
              <a:rPr lang="ja-JP" altLang="en-US" sz="1400" dirty="0">
                <a:solidFill>
                  <a:srgbClr val="000000"/>
                </a:solidFill>
                <a:latin typeface="メイリオ" panose="020B0604030504040204" pitchFamily="50" charset="-128"/>
                <a:ea typeface="メイリオ" panose="020B0604030504040204" pitchFamily="50" charset="-128"/>
              </a:rPr>
              <a:t>となっています。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病院・診療所での死亡は、戦後から高度経済成長期にかけて増加し続け、</a:t>
            </a:r>
            <a:r>
              <a:rPr lang="en-US" altLang="ja-JP" sz="1400" dirty="0">
                <a:solidFill>
                  <a:srgbClr val="000000"/>
                </a:solidFill>
                <a:latin typeface="メイリオ" panose="020B0604030504040204" pitchFamily="50" charset="-128"/>
                <a:ea typeface="メイリオ" panose="020B0604030504040204" pitchFamily="50" charset="-128"/>
              </a:rPr>
              <a:t>2005</a:t>
            </a:r>
            <a:r>
              <a:rPr lang="ja-JP" altLang="en-US" sz="1400" dirty="0">
                <a:solidFill>
                  <a:srgbClr val="000000"/>
                </a:solidFill>
                <a:latin typeface="メイリオ" panose="020B0604030504040204" pitchFamily="50" charset="-128"/>
                <a:ea typeface="メイリオ" panose="020B0604030504040204" pitchFamily="50" charset="-128"/>
              </a:rPr>
              <a:t>年には全体の</a:t>
            </a:r>
            <a:r>
              <a:rPr lang="en-US" altLang="ja-JP" sz="1400" dirty="0">
                <a:solidFill>
                  <a:srgbClr val="000000"/>
                </a:solidFill>
                <a:latin typeface="メイリオ" panose="020B0604030504040204" pitchFamily="50" charset="-128"/>
                <a:ea typeface="メイリオ" panose="020B0604030504040204" pitchFamily="50" charset="-128"/>
              </a:rPr>
              <a:t>82.4%</a:t>
            </a:r>
            <a:r>
              <a:rPr lang="ja-JP" altLang="en-US" sz="1400" dirty="0">
                <a:solidFill>
                  <a:srgbClr val="000000"/>
                </a:solidFill>
                <a:latin typeface="メイリオ" panose="020B0604030504040204" pitchFamily="50" charset="-128"/>
                <a:ea typeface="メイリオ" panose="020B0604030504040204" pitchFamily="50" charset="-128"/>
              </a:rPr>
              <a:t>に達しました。</a:t>
            </a: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しかし、</a:t>
            </a:r>
            <a:r>
              <a:rPr lang="ja-JP" altLang="en-US" sz="1400" dirty="0">
                <a:solidFill>
                  <a:srgbClr val="0070C0"/>
                </a:solidFill>
                <a:latin typeface="メイリオ" panose="020B0604030504040204" pitchFamily="50" charset="-128"/>
                <a:ea typeface="メイリオ" panose="020B0604030504040204" pitchFamily="50" charset="-128"/>
              </a:rPr>
              <a:t>介護保険制度の導入後、施設での死亡が増加し、病院・診療所での死亡は減少傾向にあります。</a:t>
            </a:r>
            <a:endParaRPr lang="en-US" altLang="ja-JP" sz="1400" dirty="0">
              <a:solidFill>
                <a:srgbClr val="0070C0"/>
              </a:solidFill>
              <a:latin typeface="メイリオ" panose="020B0604030504040204" pitchFamily="50" charset="-128"/>
              <a:ea typeface="メイリオ" panose="020B0604030504040204" pitchFamily="50" charset="-128"/>
            </a:endParaRPr>
          </a:p>
        </p:txBody>
      </p:sp>
      <p:sp>
        <p:nvSpPr>
          <p:cNvPr id="32" name="正方形/長方形 31"/>
          <p:cNvSpPr/>
          <p:nvPr/>
        </p:nvSpPr>
        <p:spPr>
          <a:xfrm>
            <a:off x="3402832" y="2865226"/>
            <a:ext cx="3455168" cy="6851876"/>
          </a:xfrm>
          <a:prstGeom prst="rect">
            <a:avLst/>
          </a:prstGeom>
        </p:spPr>
        <p:txBody>
          <a:bodyPr wrap="square">
            <a:spAutoFit/>
          </a:bodyPr>
          <a:lstStyle/>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solidFill>
                  <a:srgbClr val="0070C0"/>
                </a:solidFill>
                <a:latin typeface="メイリオ" panose="020B0604030504040204" pitchFamily="50" charset="-128"/>
                <a:ea typeface="メイリオ" panose="020B0604030504040204" pitchFamily="50" charset="-128"/>
              </a:rPr>
              <a:t>施設死は、</a:t>
            </a:r>
            <a:r>
              <a:rPr lang="en-US" altLang="ja-JP" sz="1400" dirty="0">
                <a:solidFill>
                  <a:srgbClr val="0070C0"/>
                </a:solidFill>
                <a:latin typeface="メイリオ" panose="020B0604030504040204" pitchFamily="50" charset="-128"/>
                <a:ea typeface="メイリオ" panose="020B0604030504040204" pitchFamily="50" charset="-128"/>
              </a:rPr>
              <a:t>2005</a:t>
            </a:r>
            <a:r>
              <a:rPr lang="ja-JP" altLang="en-US" sz="1400" dirty="0">
                <a:solidFill>
                  <a:srgbClr val="0070C0"/>
                </a:solidFill>
                <a:latin typeface="メイリオ" panose="020B0604030504040204" pitchFamily="50" charset="-128"/>
                <a:ea typeface="メイリオ" panose="020B0604030504040204" pitchFamily="50" charset="-128"/>
              </a:rPr>
              <a:t>年にはわずか</a:t>
            </a:r>
            <a:r>
              <a:rPr lang="en-US" altLang="ja-JP" sz="1400" dirty="0">
                <a:solidFill>
                  <a:srgbClr val="0070C0"/>
                </a:solidFill>
                <a:latin typeface="メイリオ" panose="020B0604030504040204" pitchFamily="50" charset="-128"/>
                <a:ea typeface="メイリオ" panose="020B0604030504040204" pitchFamily="50" charset="-128"/>
              </a:rPr>
              <a:t>2.8%</a:t>
            </a:r>
            <a:r>
              <a:rPr lang="ja-JP" altLang="en-US" sz="1400" dirty="0" err="1">
                <a:solidFill>
                  <a:srgbClr val="0070C0"/>
                </a:solidFill>
                <a:latin typeface="メイリオ" panose="020B0604030504040204" pitchFamily="50" charset="-128"/>
                <a:ea typeface="メイリオ" panose="020B0604030504040204" pitchFamily="50" charset="-128"/>
              </a:rPr>
              <a:t>で</a:t>
            </a:r>
            <a:r>
              <a:rPr lang="ja-JP" altLang="en-US" sz="1400" dirty="0">
                <a:solidFill>
                  <a:srgbClr val="0070C0"/>
                </a:solidFill>
                <a:latin typeface="メイリオ" panose="020B0604030504040204" pitchFamily="50" charset="-128"/>
                <a:ea typeface="メイリオ" panose="020B0604030504040204" pitchFamily="50" charset="-128"/>
              </a:rPr>
              <a:t>したが、</a:t>
            </a:r>
            <a:r>
              <a:rPr lang="en-US" altLang="ja-JP" sz="1400" dirty="0">
                <a:solidFill>
                  <a:srgbClr val="0070C0"/>
                </a:solidFill>
                <a:latin typeface="メイリオ" panose="020B0604030504040204" pitchFamily="50" charset="-128"/>
                <a:ea typeface="メイリオ" panose="020B0604030504040204" pitchFamily="50" charset="-128"/>
              </a:rPr>
              <a:t>2023</a:t>
            </a:r>
            <a:r>
              <a:rPr lang="ja-JP" altLang="en-US" sz="1400" dirty="0">
                <a:solidFill>
                  <a:srgbClr val="0070C0"/>
                </a:solidFill>
                <a:latin typeface="メイリオ" panose="020B0604030504040204" pitchFamily="50" charset="-128"/>
                <a:ea typeface="メイリオ" panose="020B0604030504040204" pitchFamily="50" charset="-128"/>
              </a:rPr>
              <a:t>年には</a:t>
            </a:r>
            <a:r>
              <a:rPr lang="en-US" altLang="ja-JP" sz="1400" dirty="0">
                <a:solidFill>
                  <a:srgbClr val="0070C0"/>
                </a:solidFill>
                <a:latin typeface="メイリオ" panose="020B0604030504040204" pitchFamily="50" charset="-128"/>
                <a:ea typeface="メイリオ" panose="020B0604030504040204" pitchFamily="50" charset="-128"/>
              </a:rPr>
              <a:t>15.5%</a:t>
            </a:r>
            <a:r>
              <a:rPr lang="ja-JP" altLang="en-US" sz="1400" dirty="0" err="1">
                <a:solidFill>
                  <a:srgbClr val="0070C0"/>
                </a:solidFill>
                <a:latin typeface="メイリオ" panose="020B0604030504040204" pitchFamily="50" charset="-128"/>
                <a:ea typeface="メイリオ" panose="020B0604030504040204" pitchFamily="50" charset="-128"/>
              </a:rPr>
              <a:t>にまで</a:t>
            </a:r>
            <a:r>
              <a:rPr lang="ja-JP" altLang="en-US" sz="1400" dirty="0">
                <a:solidFill>
                  <a:srgbClr val="0070C0"/>
                </a:solidFill>
                <a:latin typeface="メイリオ" panose="020B0604030504040204" pitchFamily="50" charset="-128"/>
                <a:ea typeface="メイリオ" panose="020B0604030504040204" pitchFamily="50" charset="-128"/>
              </a:rPr>
              <a:t>増加</a:t>
            </a:r>
            <a:r>
              <a:rPr lang="ja-JP" altLang="en-US" sz="1400" dirty="0">
                <a:solidFill>
                  <a:srgbClr val="000000"/>
                </a:solidFill>
                <a:latin typeface="メイリオ" panose="020B0604030504040204" pitchFamily="50" charset="-128"/>
                <a:ea typeface="メイリオ" panose="020B0604030504040204" pitchFamily="50" charset="-128"/>
              </a:rPr>
              <a:t>しました。特に、サービス付き高齢者向け住宅や住宅型有料老人ホームなど、介護保険制度が始まった当初にはなかった施設が増加しています。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自宅死は、戦後減少傾向にありましたが、コロナ禍で増加に転じました。しかし、</a:t>
            </a:r>
            <a:r>
              <a:rPr lang="en-US" altLang="ja-JP" sz="1400" dirty="0">
                <a:solidFill>
                  <a:srgbClr val="000000"/>
                </a:solidFill>
                <a:latin typeface="メイリオ" panose="020B0604030504040204" pitchFamily="50" charset="-128"/>
                <a:ea typeface="メイリオ" panose="020B0604030504040204" pitchFamily="50" charset="-128"/>
              </a:rPr>
              <a:t>2023</a:t>
            </a:r>
            <a:r>
              <a:rPr lang="ja-JP" altLang="en-US" sz="1400" dirty="0">
                <a:solidFill>
                  <a:srgbClr val="000000"/>
                </a:solidFill>
                <a:latin typeface="メイリオ" panose="020B0604030504040204" pitchFamily="50" charset="-128"/>
                <a:ea typeface="メイリオ" panose="020B0604030504040204" pitchFamily="50" charset="-128"/>
              </a:rPr>
              <a:t>年には再び減少しています。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solidFill>
                  <a:srgbClr val="C00000"/>
                </a:solidFill>
                <a:latin typeface="メイリオ" panose="020B0604030504040204" pitchFamily="50" charset="-128"/>
                <a:ea typeface="メイリオ" panose="020B0604030504040204" pitchFamily="50" charset="-128"/>
              </a:rPr>
              <a:t>これらのことから、日本では病院での死亡が依然として多いものの、施設や自宅での死亡が年々増加していることがわかります。</a:t>
            </a:r>
            <a:endParaRPr lang="en-US" altLang="ja-JP" sz="1400" dirty="0">
              <a:solidFill>
                <a:srgbClr val="C0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b="1" dirty="0">
                <a:solidFill>
                  <a:srgbClr val="000000"/>
                </a:solidFill>
                <a:latin typeface="メイリオ" panose="020B0604030504040204" pitchFamily="50" charset="-128"/>
                <a:ea typeface="メイリオ" panose="020B0604030504040204" pitchFamily="50" charset="-128"/>
              </a:rPr>
              <a:t>弊社では、介護福祉施設の新規開設を建築から運営までトータルサポートしております。施設の中で看取りまでできるナーシングホーム、ホスピス住宅などの高齢者施設の新規開業についてぜひご相談ください。</a:t>
            </a:r>
            <a:endParaRPr lang="en-US" altLang="ja-JP" sz="1400" b="1" dirty="0">
              <a:solidFill>
                <a:srgbClr val="000000"/>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11DF325E-61E1-45B4-854E-262B34833E41}"/>
              </a:ext>
            </a:extLst>
          </p:cNvPr>
          <p:cNvSpPr/>
          <p:nvPr/>
        </p:nvSpPr>
        <p:spPr>
          <a:xfrm>
            <a:off x="3428999" y="9632863"/>
            <a:ext cx="3438035" cy="261610"/>
          </a:xfrm>
          <a:prstGeom prst="rect">
            <a:avLst/>
          </a:prstGeom>
        </p:spPr>
        <p:txBody>
          <a:bodyPr wrap="square">
            <a:spAutoFit/>
          </a:bodyPr>
          <a:lstStyle/>
          <a:p>
            <a:pPr algn="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出典：</a:t>
            </a:r>
            <a:r>
              <a:rPr lang="ja-JP" altLang="en-US" sz="1100" dirty="0">
                <a:latin typeface="メイリオ" panose="020B0604030504040204" pitchFamily="50" charset="-128"/>
                <a:ea typeface="メイリオ" panose="020B0604030504040204" pitchFamily="50" charset="-128"/>
                <a:hlinkClick r:id="rId3"/>
              </a:rPr>
              <a:t>厚生労働省</a:t>
            </a:r>
            <a:endParaRPr lang="en-US" altLang="ja-JP" sz="1100" dirty="0">
              <a:latin typeface="メイリオ" panose="020B0604030504040204" pitchFamily="50" charset="-128"/>
              <a:ea typeface="メイリオ" panose="020B0604030504040204" pitchFamily="50" charset="-128"/>
            </a:endParaRPr>
          </a:p>
        </p:txBody>
      </p:sp>
      <p:pic>
        <p:nvPicPr>
          <p:cNvPr id="24" name="Picture 2" descr="厚労省の写真素材｜写真素材なら「写真AC」無料（フリー）ダウンロードOK">
            <a:extLst>
              <a:ext uri="{FF2B5EF4-FFF2-40B4-BE49-F238E27FC236}">
                <a16:creationId xmlns:a16="http://schemas.microsoft.com/office/drawing/2014/main" id="{B1270775-1884-4F9C-A0E2-1A3F5B5292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4" y="2922102"/>
            <a:ext cx="3284322" cy="2189548"/>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a:extLst>
              <a:ext uri="{FF2B5EF4-FFF2-40B4-BE49-F238E27FC236}">
                <a16:creationId xmlns:a16="http://schemas.microsoft.com/office/drawing/2014/main" id="{D01CB7BB-CF84-86D3-E440-16CB93DBF16D}"/>
              </a:ext>
            </a:extLst>
          </p:cNvPr>
          <p:cNvSpPr/>
          <p:nvPr/>
        </p:nvSpPr>
        <p:spPr>
          <a:xfrm>
            <a:off x="32093" y="84271"/>
            <a:ext cx="4419314" cy="161917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4" name="正方形/長方形 3">
            <a:extLst>
              <a:ext uri="{FF2B5EF4-FFF2-40B4-BE49-F238E27FC236}">
                <a16:creationId xmlns:a16="http://schemas.microsoft.com/office/drawing/2014/main" id="{9CB9464C-A26F-7B89-4D86-52C0BF2A318D}"/>
              </a:ext>
            </a:extLst>
          </p:cNvPr>
          <p:cNvSpPr/>
          <p:nvPr/>
        </p:nvSpPr>
        <p:spPr>
          <a:xfrm>
            <a:off x="4510447" y="84271"/>
            <a:ext cx="2303158" cy="161917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5" name="正方形/長方形 4">
            <a:extLst>
              <a:ext uri="{FF2B5EF4-FFF2-40B4-BE49-F238E27FC236}">
                <a16:creationId xmlns:a16="http://schemas.microsoft.com/office/drawing/2014/main" id="{117FE5FD-68D5-F277-D37E-FD8572A05828}"/>
              </a:ext>
            </a:extLst>
          </p:cNvPr>
          <p:cNvSpPr/>
          <p:nvPr/>
        </p:nvSpPr>
        <p:spPr>
          <a:xfrm>
            <a:off x="46363" y="272536"/>
            <a:ext cx="4478355" cy="846386"/>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lang="en-US" altLang="ja-JP" sz="900" dirty="0">
              <a:solidFill>
                <a:srgbClr val="EF6386"/>
              </a:solidFill>
              <a:latin typeface="HGPｺﾞｼｯｸE" pitchFamily="50" charset="-128"/>
              <a:ea typeface="HGPｺﾞｼｯｸE" pitchFamily="50" charset="-128"/>
              <a:cs typeface="Meiryo UI" pitchFamily="50" charset="-128"/>
            </a:endParaRPr>
          </a:p>
          <a:p>
            <a:pPr algn="ctr"/>
            <a:r>
              <a:rPr lang="ja-JP" altLang="en-US" sz="4000" dirty="0">
                <a:solidFill>
                  <a:srgbClr val="DF757F"/>
                </a:solidFill>
                <a:latin typeface="Hiragino Kaku Gothic Std W8" panose="020B0800000000000000" pitchFamily="34" charset="-128"/>
                <a:ea typeface="Hiragino Kaku Gothic Std W8" panose="020B0800000000000000" pitchFamily="34" charset="-128"/>
                <a:cs typeface="Meiryo UI" pitchFamily="50" charset="-128"/>
              </a:rPr>
              <a:t>あったかいご通信</a:t>
            </a:r>
            <a:endParaRPr lang="en-US" altLang="ja-JP" sz="4000" dirty="0">
              <a:solidFill>
                <a:srgbClr val="DF757F"/>
              </a:solidFill>
              <a:latin typeface="Hiragino Kaku Gothic Std W8" panose="020B0800000000000000" pitchFamily="34" charset="-128"/>
              <a:ea typeface="Hiragino Kaku Gothic Std W8" panose="020B0800000000000000" pitchFamily="34" charset="-128"/>
              <a:cs typeface="Meiryo UI" pitchFamily="50" charset="-128"/>
            </a:endParaRPr>
          </a:p>
        </p:txBody>
      </p:sp>
      <p:sp>
        <p:nvSpPr>
          <p:cNvPr id="6" name="正方形/長方形 5">
            <a:extLst>
              <a:ext uri="{FF2B5EF4-FFF2-40B4-BE49-F238E27FC236}">
                <a16:creationId xmlns:a16="http://schemas.microsoft.com/office/drawing/2014/main" id="{6007A43C-18E5-1E43-4514-9BE5DD802778}"/>
              </a:ext>
            </a:extLst>
          </p:cNvPr>
          <p:cNvSpPr/>
          <p:nvPr/>
        </p:nvSpPr>
        <p:spPr>
          <a:xfrm>
            <a:off x="4510447" y="137179"/>
            <a:ext cx="2303158" cy="307777"/>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dirty="0">
                <a:latin typeface="HGPｺﾞｼｯｸE" pitchFamily="50" charset="-128"/>
                <a:ea typeface="HGPｺﾞｼｯｸE" pitchFamily="50" charset="-128"/>
                <a:cs typeface="Meiryo UI" pitchFamily="50" charset="-128"/>
              </a:rPr>
              <a:t>令和</a:t>
            </a:r>
            <a:r>
              <a:rPr lang="en-US" altLang="ja-JP" sz="1400" dirty="0">
                <a:latin typeface="HGPｺﾞｼｯｸE" pitchFamily="50" charset="-128"/>
                <a:ea typeface="HGPｺﾞｼｯｸE" pitchFamily="50" charset="-128"/>
                <a:cs typeface="Meiryo UI" pitchFamily="50" charset="-128"/>
              </a:rPr>
              <a:t>6</a:t>
            </a:r>
            <a:r>
              <a:rPr lang="ja-JP" altLang="en-US" sz="1400">
                <a:latin typeface="HGPｺﾞｼｯｸE" pitchFamily="50" charset="-128"/>
                <a:ea typeface="HGPｺﾞｼｯｸE" pitchFamily="50" charset="-128"/>
                <a:cs typeface="Meiryo UI" pitchFamily="50" charset="-128"/>
              </a:rPr>
              <a:t>年</a:t>
            </a:r>
            <a:r>
              <a:rPr lang="en-US" altLang="ja-JP" sz="1400" dirty="0">
                <a:latin typeface="HGPｺﾞｼｯｸE" pitchFamily="50" charset="-128"/>
                <a:ea typeface="HGPｺﾞｼｯｸE" pitchFamily="50" charset="-128"/>
                <a:cs typeface="Meiryo UI" pitchFamily="50" charset="-128"/>
              </a:rPr>
              <a:t>12</a:t>
            </a:r>
            <a:r>
              <a:rPr lang="ja-JP" altLang="en-US" sz="1400">
                <a:latin typeface="HGPｺﾞｼｯｸE" pitchFamily="50" charset="-128"/>
                <a:ea typeface="HGPｺﾞｼｯｸE" pitchFamily="50" charset="-128"/>
                <a:cs typeface="Meiryo UI" pitchFamily="50" charset="-128"/>
              </a:rPr>
              <a:t>月号</a:t>
            </a:r>
            <a:endParaRPr lang="en-US" altLang="ja-JP" sz="2000" dirty="0">
              <a:latin typeface="HGPｺﾞｼｯｸE" pitchFamily="50" charset="-128"/>
              <a:ea typeface="HGPｺﾞｼｯｸE" pitchFamily="50" charset="-128"/>
              <a:cs typeface="Meiryo UI" pitchFamily="50" charset="-128"/>
            </a:endParaRPr>
          </a:p>
        </p:txBody>
      </p:sp>
      <p:sp>
        <p:nvSpPr>
          <p:cNvPr id="7" name="正方形/長方形 6">
            <a:extLst>
              <a:ext uri="{FF2B5EF4-FFF2-40B4-BE49-F238E27FC236}">
                <a16:creationId xmlns:a16="http://schemas.microsoft.com/office/drawing/2014/main" id="{841516F5-0808-2A89-1B96-D961C6398FC7}"/>
              </a:ext>
            </a:extLst>
          </p:cNvPr>
          <p:cNvSpPr/>
          <p:nvPr/>
        </p:nvSpPr>
        <p:spPr>
          <a:xfrm>
            <a:off x="4465677" y="448652"/>
            <a:ext cx="825867" cy="252441"/>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20000"/>
              </a:lnSpc>
            </a:pPr>
            <a:r>
              <a:rPr lang="en-US" altLang="ja-JP" sz="1000" dirty="0">
                <a:latin typeface="HG丸ｺﾞｼｯｸM-PRO" pitchFamily="50" charset="-128"/>
                <a:ea typeface="HG丸ｺﾞｼｯｸM-PRO" pitchFamily="50" charset="-128"/>
                <a:cs typeface="Meiryo UI" pitchFamily="50" charset="-128"/>
              </a:rPr>
              <a:t>【</a:t>
            </a:r>
            <a:r>
              <a:rPr lang="ja-JP" altLang="en-US" sz="1000" dirty="0">
                <a:latin typeface="HG丸ｺﾞｼｯｸM-PRO" pitchFamily="50" charset="-128"/>
                <a:ea typeface="HG丸ｺﾞｼｯｸM-PRO" pitchFamily="50" charset="-128"/>
                <a:cs typeface="Meiryo UI" pitchFamily="50" charset="-128"/>
              </a:rPr>
              <a:t>発行元</a:t>
            </a:r>
            <a:r>
              <a:rPr lang="en-US" altLang="ja-JP" sz="1000" dirty="0">
                <a:latin typeface="HG丸ｺﾞｼｯｸM-PRO" pitchFamily="50" charset="-128"/>
                <a:ea typeface="HG丸ｺﾞｼｯｸM-PRO" pitchFamily="50" charset="-128"/>
                <a:cs typeface="Meiryo UI" pitchFamily="50" charset="-128"/>
              </a:rPr>
              <a:t>】</a:t>
            </a:r>
          </a:p>
        </p:txBody>
      </p:sp>
      <p:sp>
        <p:nvSpPr>
          <p:cNvPr id="9" name="正方形/長方形 8">
            <a:extLst>
              <a:ext uri="{FF2B5EF4-FFF2-40B4-BE49-F238E27FC236}">
                <a16:creationId xmlns:a16="http://schemas.microsoft.com/office/drawing/2014/main" id="{C5673012-033F-BB15-14D7-5BFB532386CE}"/>
              </a:ext>
            </a:extLst>
          </p:cNvPr>
          <p:cNvSpPr/>
          <p:nvPr/>
        </p:nvSpPr>
        <p:spPr>
          <a:xfrm>
            <a:off x="-26947" y="103259"/>
            <a:ext cx="891313" cy="461665"/>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dirty="0">
                <a:solidFill>
                  <a:srgbClr val="DF757F"/>
                </a:solidFill>
                <a:latin typeface="Hiragino Kaku Gothic Std W8" panose="020B0800000000000000" pitchFamily="34" charset="-128"/>
                <a:ea typeface="Hiragino Kaku Gothic Std W8" panose="020B0800000000000000" pitchFamily="34" charset="-128"/>
                <a:cs typeface="Meiryo UI" pitchFamily="50" charset="-128"/>
              </a:rPr>
              <a:t>月刊</a:t>
            </a:r>
            <a:endParaRPr lang="en-US" altLang="ja-JP" sz="2400" dirty="0">
              <a:solidFill>
                <a:srgbClr val="DF757F"/>
              </a:solidFill>
              <a:latin typeface="Hiragino Kaku Gothic Std W8" panose="020B0800000000000000" pitchFamily="34" charset="-128"/>
              <a:ea typeface="Hiragino Kaku Gothic Std W8" panose="020B0800000000000000" pitchFamily="34" charset="-128"/>
              <a:cs typeface="Meiryo UI" pitchFamily="50" charset="-128"/>
            </a:endParaRPr>
          </a:p>
        </p:txBody>
      </p:sp>
      <p:sp>
        <p:nvSpPr>
          <p:cNvPr id="10" name="正方形/長方形 9">
            <a:extLst>
              <a:ext uri="{FF2B5EF4-FFF2-40B4-BE49-F238E27FC236}">
                <a16:creationId xmlns:a16="http://schemas.microsoft.com/office/drawing/2014/main" id="{88435853-B317-8D46-037A-9AD1D74EF54C}"/>
              </a:ext>
            </a:extLst>
          </p:cNvPr>
          <p:cNvSpPr>
            <a:spLocks noChangeArrowheads="1"/>
          </p:cNvSpPr>
          <p:nvPr/>
        </p:nvSpPr>
        <p:spPr bwMode="auto">
          <a:xfrm>
            <a:off x="17201" y="1079717"/>
            <a:ext cx="4492625" cy="617092"/>
          </a:xfrm>
          <a:prstGeom prst="rect">
            <a:avLst/>
          </a:prstGeom>
          <a:noFill/>
          <a:ln w="9525">
            <a:noFill/>
            <a:miter lim="800000"/>
            <a:headEnd/>
            <a:tailEnd/>
          </a:ln>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0000"/>
              </a:lnSpc>
            </a:pPr>
            <a:r>
              <a:rPr lang="ja-JP" altLang="en-US" sz="800" dirty="0">
                <a:latin typeface="HG丸ｺﾞｼｯｸM-PRO" pitchFamily="50" charset="-128"/>
                <a:ea typeface="HG丸ｺﾞｼｯｸM-PRO" pitchFamily="50" charset="-128"/>
                <a:cs typeface="Meiryo UI" pitchFamily="50" charset="-128"/>
              </a:rPr>
              <a:t>月刊「あったかいご通信」を発行する弊社は、毎月、業界の最新情報や成功事例をお届けします。業界全般の最新情報や経営のコツ、利用者募集や人材マネジメントなどリクエストも大歓迎です！</a:t>
            </a:r>
            <a:endParaRPr lang="en-US" altLang="ja-JP" sz="800" dirty="0">
              <a:latin typeface="HG丸ｺﾞｼｯｸM-PRO" pitchFamily="50" charset="-128"/>
              <a:ea typeface="HG丸ｺﾞｼｯｸM-PRO" pitchFamily="50" charset="-128"/>
              <a:cs typeface="Meiryo UI" pitchFamily="50" charset="-128"/>
            </a:endParaRPr>
          </a:p>
          <a:p>
            <a:pPr>
              <a:lnSpc>
                <a:spcPct val="110000"/>
              </a:lnSpc>
            </a:pPr>
            <a:r>
              <a:rPr lang="en-US" altLang="ja-JP" sz="700" dirty="0">
                <a:latin typeface="HG丸ｺﾞｼｯｸM-PRO" pitchFamily="50" charset="-128"/>
                <a:ea typeface="HG丸ｺﾞｼｯｸM-PRO" pitchFamily="50" charset="-128"/>
                <a:cs typeface="Meiryo UI" pitchFamily="50" charset="-128"/>
              </a:rPr>
              <a:t>※</a:t>
            </a:r>
            <a:r>
              <a:rPr lang="ja-JP" altLang="en-US" sz="700" dirty="0">
                <a:latin typeface="HG丸ｺﾞｼｯｸM-PRO" pitchFamily="50" charset="-128"/>
                <a:ea typeface="HG丸ｺﾞｼｯｸM-PRO" pitchFamily="50" charset="-128"/>
                <a:cs typeface="Meiryo UI" pitchFamily="50" charset="-128"/>
              </a:rPr>
              <a:t>記事引用 ・厚生労働省 ・国土交通省・㈱官公通信社・高齢者住宅新聞社・福祉新聞・日本経済新聞 他</a:t>
            </a:r>
            <a:endParaRPr lang="en-US" altLang="ja-JP" sz="700" dirty="0">
              <a:latin typeface="HG丸ｺﾞｼｯｸM-PRO" pitchFamily="50" charset="-128"/>
              <a:ea typeface="HG丸ｺﾞｼｯｸM-PRO" pitchFamily="50" charset="-128"/>
              <a:cs typeface="Meiryo UI" pitchFamily="50" charset="-128"/>
            </a:endParaRPr>
          </a:p>
        </p:txBody>
      </p:sp>
      <p:sp>
        <p:nvSpPr>
          <p:cNvPr id="12" name="正方形/長方形 11">
            <a:extLst>
              <a:ext uri="{FF2B5EF4-FFF2-40B4-BE49-F238E27FC236}">
                <a16:creationId xmlns:a16="http://schemas.microsoft.com/office/drawing/2014/main" id="{461BBCF5-767C-CA38-4C27-935EF7EECCA7}"/>
              </a:ext>
            </a:extLst>
          </p:cNvPr>
          <p:cNvSpPr/>
          <p:nvPr/>
        </p:nvSpPr>
        <p:spPr>
          <a:xfrm>
            <a:off x="4644122" y="643521"/>
            <a:ext cx="2124090" cy="1015663"/>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400" b="1" dirty="0">
                <a:latin typeface="HG丸ｺﾞｼｯｸM-PRO" pitchFamily="50" charset="-128"/>
                <a:ea typeface="HG丸ｺﾞｼｯｸM-PRO" pitchFamily="50" charset="-128"/>
                <a:cs typeface="Meiryo UI" pitchFamily="50" charset="-128"/>
              </a:rPr>
              <a:t>株式会社　</a:t>
            </a:r>
            <a:r>
              <a:rPr lang="en-US" altLang="ja-JP" sz="1400" b="1" dirty="0">
                <a:latin typeface="ほのか新明朝 Light" panose="02000600000000000000" pitchFamily="50" charset="-128"/>
                <a:ea typeface="ほのか新明朝 Light" panose="02000600000000000000" pitchFamily="50" charset="-128"/>
                <a:cs typeface="Meiryo UI" pitchFamily="50" charset="-128"/>
              </a:rPr>
              <a:t>Build East</a:t>
            </a:r>
          </a:p>
          <a:p>
            <a:r>
              <a:rPr lang="ja-JP" altLang="en-US" sz="1200" dirty="0">
                <a:latin typeface="HG丸ｺﾞｼｯｸM-PRO" pitchFamily="50" charset="-128"/>
                <a:ea typeface="HG丸ｺﾞｼｯｸM-PRO" pitchFamily="50" charset="-128"/>
                <a:cs typeface="Meiryo UI" pitchFamily="50" charset="-128"/>
              </a:rPr>
              <a:t>沼津市足高</a:t>
            </a:r>
            <a:r>
              <a:rPr lang="en-US" altLang="ja-JP" sz="1200" dirty="0">
                <a:latin typeface="HG丸ｺﾞｼｯｸM-PRO" pitchFamily="50" charset="-128"/>
                <a:ea typeface="HG丸ｺﾞｼｯｸM-PRO" pitchFamily="50" charset="-128"/>
                <a:cs typeface="Meiryo UI" pitchFamily="50" charset="-128"/>
              </a:rPr>
              <a:t>322-36</a:t>
            </a:r>
          </a:p>
          <a:p>
            <a:endParaRPr lang="en-US" altLang="ja-JP" sz="800" dirty="0">
              <a:latin typeface="HG丸ｺﾞｼｯｸM-PRO" pitchFamily="50" charset="-128"/>
              <a:ea typeface="HG丸ｺﾞｼｯｸM-PRO" pitchFamily="50" charset="-128"/>
              <a:cs typeface="Meiryo UI" pitchFamily="50" charset="-128"/>
            </a:endParaRPr>
          </a:p>
          <a:p>
            <a:r>
              <a:rPr lang="en-US" altLang="ja-JP" sz="1200" dirty="0">
                <a:latin typeface="HG丸ｺﾞｼｯｸM-PRO" pitchFamily="50" charset="-128"/>
                <a:ea typeface="HG丸ｺﾞｼｯｸM-PRO" pitchFamily="50" charset="-128"/>
                <a:cs typeface="Meiryo UI" pitchFamily="50" charset="-128"/>
              </a:rPr>
              <a:t>TEL  : 055-928-5505</a:t>
            </a:r>
          </a:p>
          <a:p>
            <a:r>
              <a:rPr lang="en-US" altLang="ja-JP" sz="1200" dirty="0">
                <a:latin typeface="HG丸ｺﾞｼｯｸM-PRO" pitchFamily="50" charset="-128"/>
                <a:ea typeface="HG丸ｺﾞｼｯｸM-PRO" pitchFamily="50" charset="-128"/>
                <a:cs typeface="Meiryo UI" pitchFamily="50" charset="-128"/>
              </a:rPr>
              <a:t>FAX  : 055-928-5507</a:t>
            </a:r>
          </a:p>
        </p:txBody>
      </p:sp>
      <p:pic>
        <p:nvPicPr>
          <p:cNvPr id="13" name="図 12" descr="グラフ&#10;&#10;中程度の精度で自動的に生成された説明">
            <a:extLst>
              <a:ext uri="{FF2B5EF4-FFF2-40B4-BE49-F238E27FC236}">
                <a16:creationId xmlns:a16="http://schemas.microsoft.com/office/drawing/2014/main" id="{44ABF110-62A4-9461-992D-EA1CA785BC57}"/>
              </a:ext>
            </a:extLst>
          </p:cNvPr>
          <p:cNvPicPr>
            <a:picLocks noChangeAspect="1"/>
          </p:cNvPicPr>
          <p:nvPr/>
        </p:nvPicPr>
        <p:blipFill rotWithShape="1">
          <a:blip r:embed="rId5">
            <a:extLst>
              <a:ext uri="{28A0092B-C50C-407E-A947-70E740481C1C}">
                <a14:useLocalDpi xmlns:a14="http://schemas.microsoft.com/office/drawing/2010/main" val="0"/>
              </a:ext>
            </a:extLst>
          </a:blip>
          <a:srcRect l="27528" t="67706" r="50392" b="20738"/>
          <a:stretch/>
        </p:blipFill>
        <p:spPr>
          <a:xfrm>
            <a:off x="-3884415" y="2682852"/>
            <a:ext cx="2084183" cy="1545362"/>
          </a:xfrm>
          <a:prstGeom prst="rect">
            <a:avLst/>
          </a:prstGeom>
        </p:spPr>
      </p:pic>
    </p:spTree>
    <p:extLst>
      <p:ext uri="{BB962C8B-B14F-4D97-AF65-F5344CB8AC3E}">
        <p14:creationId xmlns:p14="http://schemas.microsoft.com/office/powerpoint/2010/main" val="314415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直線コネクタ 19"/>
          <p:cNvCxnSpPr>
            <a:cxnSpLocks/>
          </p:cNvCxnSpPr>
          <p:nvPr/>
        </p:nvCxnSpPr>
        <p:spPr>
          <a:xfrm>
            <a:off x="3429000" y="1590614"/>
            <a:ext cx="0" cy="698845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29028" y="5156279"/>
            <a:ext cx="3429000" cy="1902059"/>
          </a:xfrm>
          <a:prstGeom prst="rect">
            <a:avLst/>
          </a:prstGeom>
        </p:spPr>
        <p:txBody>
          <a:bodyPr>
            <a:spAutoFit/>
          </a:bodyPr>
          <a:lstStyle/>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a:p>
            <a:pPr>
              <a:lnSpc>
                <a:spcPct val="120000"/>
              </a:lnSpc>
            </a:pPr>
            <a:endParaRPr lang="en-US" altLang="ja-JP" sz="1400" dirty="0">
              <a:latin typeface="Meiryo UI" pitchFamily="50" charset="-128"/>
              <a:ea typeface="Meiryo UI" pitchFamily="50" charset="-128"/>
              <a:cs typeface="Meiryo UI" pitchFamily="50" charset="-128"/>
            </a:endParaRPr>
          </a:p>
        </p:txBody>
      </p:sp>
      <p:sp>
        <p:nvSpPr>
          <p:cNvPr id="28" name="角丸四角形 27"/>
          <p:cNvSpPr/>
          <p:nvPr/>
        </p:nvSpPr>
        <p:spPr>
          <a:xfrm>
            <a:off x="40470" y="43149"/>
            <a:ext cx="6674524" cy="1106226"/>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716579" y="196152"/>
            <a:ext cx="5595136" cy="800219"/>
          </a:xfrm>
          <a:prstGeom prst="rect">
            <a:avLst/>
          </a:prstGeom>
          <a:noFill/>
        </p:spPr>
        <p:txBody>
          <a:bodyPr wrap="square" rtlCol="0">
            <a:spAutoFit/>
          </a:bodyPr>
          <a:lstStyle/>
          <a:p>
            <a:pPr algn="ctr" fontAlgn="base">
              <a:lnSpc>
                <a:spcPct val="150000"/>
              </a:lnSpc>
            </a:pPr>
            <a:r>
              <a:rPr lang="ja-JP" altLang="en-US" sz="1600" b="1" dirty="0">
                <a:latin typeface="メイリオ" panose="020B0604030504040204" pitchFamily="50" charset="-128"/>
                <a:ea typeface="メイリオ" panose="020B0604030504040204" pitchFamily="50" charset="-128"/>
              </a:rPr>
              <a:t>介護分野の賃金制度における</a:t>
            </a:r>
            <a:endParaRPr lang="en-US" altLang="ja-JP" sz="1600" b="1" dirty="0">
              <a:latin typeface="メイリオ" panose="020B0604030504040204" pitchFamily="50" charset="-128"/>
              <a:ea typeface="メイリオ" panose="020B0604030504040204" pitchFamily="50" charset="-128"/>
            </a:endParaRPr>
          </a:p>
          <a:p>
            <a:pPr algn="ctr" fontAlgn="base">
              <a:lnSpc>
                <a:spcPct val="150000"/>
              </a:lnSpc>
            </a:pPr>
            <a:r>
              <a:rPr lang="ja-JP" altLang="en-US" sz="1600" b="1" dirty="0">
                <a:latin typeface="メイリオ" panose="020B0604030504040204" pitchFamily="50" charset="-128"/>
                <a:ea typeface="メイリオ" panose="020B0604030504040204" pitchFamily="50" charset="-128"/>
              </a:rPr>
              <a:t>役職手当と通勤手当の必要性</a:t>
            </a:r>
          </a:p>
        </p:txBody>
      </p:sp>
      <p:sp>
        <p:nvSpPr>
          <p:cNvPr id="25" name="正方形/長方形 24"/>
          <p:cNvSpPr/>
          <p:nvPr/>
        </p:nvSpPr>
        <p:spPr>
          <a:xfrm>
            <a:off x="3391620" y="37664"/>
            <a:ext cx="3429000" cy="598625"/>
          </a:xfrm>
          <a:prstGeom prst="rect">
            <a:avLst/>
          </a:prstGeom>
        </p:spPr>
        <p:txBody>
          <a:bodyPr>
            <a:spAutoFit/>
          </a:bodyPr>
          <a:lstStyle/>
          <a:p>
            <a:pPr>
              <a:lnSpc>
                <a:spcPct val="120000"/>
              </a:lnSpc>
            </a:pPr>
            <a:endParaRPr lang="en-US" altLang="ja-JP" sz="1400" dirty="0">
              <a:solidFill>
                <a:srgbClr val="231815"/>
              </a:solidFill>
              <a:latin typeface="メイリオ" panose="020B0604030504040204" pitchFamily="50" charset="-128"/>
              <a:ea typeface="メイリオ" panose="020B0604030504040204" pitchFamily="50" charset="-128"/>
            </a:endParaRPr>
          </a:p>
          <a:p>
            <a:pPr>
              <a:lnSpc>
                <a:spcPct val="120000"/>
              </a:lnSpc>
            </a:pPr>
            <a:r>
              <a:rPr lang="ja-JP" altLang="en-US" sz="1400" dirty="0">
                <a:solidFill>
                  <a:srgbClr val="231815"/>
                </a:solidFill>
                <a:latin typeface="メイリオ" panose="020B0604030504040204" pitchFamily="50" charset="-128"/>
                <a:ea typeface="メイリオ" panose="020B0604030504040204"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34DC8504-0679-4B1E-8D62-5F9FDD4AA1DC}"/>
              </a:ext>
            </a:extLst>
          </p:cNvPr>
          <p:cNvSpPr/>
          <p:nvPr/>
        </p:nvSpPr>
        <p:spPr>
          <a:xfrm>
            <a:off x="14177" y="1590614"/>
            <a:ext cx="3424945" cy="6988452"/>
          </a:xfrm>
          <a:prstGeom prst="rect">
            <a:avLst/>
          </a:prstGeom>
        </p:spPr>
        <p:txBody>
          <a:bodyPr wrap="square">
            <a:spAutoFit/>
          </a:bodyPr>
          <a:lstStyle/>
          <a:p>
            <a:pPr>
              <a:lnSpc>
                <a:spcPct val="150000"/>
              </a:lnSpc>
            </a:pPr>
            <a:r>
              <a:rPr lang="ja-JP" altLang="en-US" sz="1500" b="1" dirty="0">
                <a:solidFill>
                  <a:srgbClr val="000000"/>
                </a:solidFill>
                <a:latin typeface="メイリオ" panose="020B0604030504040204" pitchFamily="50" charset="-128"/>
                <a:ea typeface="メイリオ" panose="020B0604030504040204" pitchFamily="50" charset="-128"/>
              </a:rPr>
              <a:t>役職手当の必要性</a:t>
            </a:r>
            <a:endParaRPr lang="en-US" altLang="ja-JP" sz="1500" b="1"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a:solidFill>
                  <a:srgbClr val="000000"/>
                </a:solidFill>
                <a:latin typeface="メイリオ" panose="020B0604030504040204" pitchFamily="50" charset="-128"/>
                <a:ea typeface="メイリオ" panose="020B0604030504040204" pitchFamily="50" charset="-128"/>
              </a:rPr>
              <a:t>　役職手当は、残業手当の代替措置として支払われています。日本では、課長以上の役職者には残業手当を支払わなくてもよいという認識が広まっており、その代わりに役職手当が支給されています。</a:t>
            </a:r>
            <a:r>
              <a:rPr lang="ja-JP" altLang="en-US" sz="1500">
                <a:solidFill>
                  <a:srgbClr val="C00000"/>
                </a:solidFill>
                <a:latin typeface="メイリオ" panose="020B0604030504040204" pitchFamily="50" charset="-128"/>
                <a:ea typeface="メイリオ" panose="020B0604030504040204" pitchFamily="50" charset="-128"/>
              </a:rPr>
              <a:t>役職手当は、残業の実態を考慮して十分な金額を設定することで、従業員のモチベーション向上に繋がります。</a:t>
            </a:r>
            <a:endParaRPr lang="en-US" altLang="ja-JP" sz="1500" dirty="0">
              <a:solidFill>
                <a:srgbClr val="C00000"/>
              </a:solidFill>
              <a:latin typeface="メイリオ" panose="020B0604030504040204" pitchFamily="50" charset="-128"/>
              <a:ea typeface="メイリオ" panose="020B0604030504040204" pitchFamily="50" charset="-128"/>
            </a:endParaRPr>
          </a:p>
          <a:p>
            <a:pPr>
              <a:lnSpc>
                <a:spcPct val="150000"/>
              </a:lnSpc>
            </a:pPr>
            <a:r>
              <a:rPr lang="ja-JP" altLang="en-US" sz="1500" b="1" dirty="0">
                <a:solidFill>
                  <a:srgbClr val="000000"/>
                </a:solidFill>
                <a:latin typeface="メイリオ" panose="020B0604030504040204" pitchFamily="50" charset="-128"/>
                <a:ea typeface="メイリオ" panose="020B0604030504040204" pitchFamily="50" charset="-128"/>
              </a:rPr>
              <a:t>役職手当の計算方法</a:t>
            </a:r>
            <a:endParaRPr lang="en-US" altLang="ja-JP" sz="1500" b="1"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dirty="0">
                <a:solidFill>
                  <a:srgbClr val="000000"/>
                </a:solidFill>
                <a:latin typeface="メイリオ" panose="020B0604030504040204" pitchFamily="50" charset="-128"/>
                <a:ea typeface="メイリオ" panose="020B0604030504040204" pitchFamily="50" charset="-128"/>
              </a:rPr>
              <a:t>　役職手当は、残業手当と同じ計算式で算出します。</a:t>
            </a:r>
            <a:endParaRPr lang="en-US" altLang="ja-JP" sz="15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dirty="0">
                <a:solidFill>
                  <a:srgbClr val="000000"/>
                </a:solidFill>
                <a:latin typeface="メイリオ" panose="020B0604030504040204" pitchFamily="50" charset="-128"/>
                <a:ea typeface="メイリオ" panose="020B0604030504040204" pitchFamily="50" charset="-128"/>
              </a:rPr>
              <a:t>役職手当 </a:t>
            </a:r>
            <a:r>
              <a:rPr lang="en-US" altLang="ja-JP" sz="1500" dirty="0">
                <a:solidFill>
                  <a:srgbClr val="000000"/>
                </a:solidFill>
                <a:latin typeface="メイリオ" panose="020B0604030504040204" pitchFamily="50" charset="-128"/>
                <a:ea typeface="メイリオ" panose="020B0604030504040204" pitchFamily="50" charset="-128"/>
              </a:rPr>
              <a:t>= X ÷ 168 × 20 × 1.25</a:t>
            </a:r>
          </a:p>
          <a:p>
            <a:pPr>
              <a:lnSpc>
                <a:spcPct val="150000"/>
              </a:lnSpc>
            </a:pPr>
            <a:r>
              <a:rPr lang="en-US" altLang="ja-JP" sz="1500" dirty="0">
                <a:solidFill>
                  <a:srgbClr val="000000"/>
                </a:solidFill>
                <a:latin typeface="メイリオ" panose="020B0604030504040204" pitchFamily="50" charset="-128"/>
                <a:ea typeface="メイリオ" panose="020B0604030504040204" pitchFamily="50" charset="-128"/>
              </a:rPr>
              <a:t>X</a:t>
            </a:r>
            <a:r>
              <a:rPr lang="ja-JP" altLang="en-US" sz="1500" dirty="0">
                <a:solidFill>
                  <a:srgbClr val="000000"/>
                </a:solidFill>
                <a:latin typeface="メイリオ" panose="020B0604030504040204" pitchFamily="50" charset="-128"/>
                <a:ea typeface="メイリオ" panose="020B0604030504040204" pitchFamily="50" charset="-128"/>
              </a:rPr>
              <a:t>：部長クラスまたは課長クラスの基本給の中間値</a:t>
            </a:r>
            <a:endParaRPr lang="en-US" altLang="ja-JP" sz="15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en-US" altLang="ja-JP" sz="1500" dirty="0">
                <a:solidFill>
                  <a:srgbClr val="000000"/>
                </a:solidFill>
                <a:latin typeface="メイリオ" panose="020B0604030504040204" pitchFamily="50" charset="-128"/>
                <a:ea typeface="メイリオ" panose="020B0604030504040204" pitchFamily="50" charset="-128"/>
              </a:rPr>
              <a:t>168</a:t>
            </a:r>
            <a:r>
              <a:rPr lang="ja-JP" altLang="en-US" sz="1500" dirty="0">
                <a:solidFill>
                  <a:srgbClr val="000000"/>
                </a:solidFill>
                <a:latin typeface="メイリオ" panose="020B0604030504040204" pitchFamily="50" charset="-128"/>
                <a:ea typeface="メイリオ" panose="020B0604030504040204" pitchFamily="50" charset="-128"/>
              </a:rPr>
              <a:t>：</a:t>
            </a:r>
            <a:r>
              <a:rPr lang="en-US" altLang="ja-JP" sz="1500" dirty="0">
                <a:solidFill>
                  <a:srgbClr val="000000"/>
                </a:solidFill>
                <a:latin typeface="メイリオ" panose="020B0604030504040204" pitchFamily="50" charset="-128"/>
                <a:ea typeface="メイリオ" panose="020B0604030504040204" pitchFamily="50" charset="-128"/>
              </a:rPr>
              <a:t>1</a:t>
            </a:r>
            <a:r>
              <a:rPr lang="ja-JP" altLang="en-US" sz="1500" dirty="0">
                <a:solidFill>
                  <a:srgbClr val="000000"/>
                </a:solidFill>
                <a:latin typeface="メイリオ" panose="020B0604030504040204" pitchFamily="50" charset="-128"/>
                <a:ea typeface="メイリオ" panose="020B0604030504040204" pitchFamily="50" charset="-128"/>
              </a:rPr>
              <a:t>ヶ月の所定労働時間</a:t>
            </a:r>
            <a:endParaRPr lang="en-US" altLang="ja-JP" sz="15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en-US" altLang="ja-JP" sz="1500" dirty="0">
                <a:solidFill>
                  <a:srgbClr val="000000"/>
                </a:solidFill>
                <a:latin typeface="メイリオ" panose="020B0604030504040204" pitchFamily="50" charset="-128"/>
                <a:ea typeface="メイリオ" panose="020B0604030504040204" pitchFamily="50" charset="-128"/>
              </a:rPr>
              <a:t>20</a:t>
            </a:r>
            <a:r>
              <a:rPr lang="ja-JP" altLang="en-US" sz="1500" dirty="0">
                <a:solidFill>
                  <a:srgbClr val="000000"/>
                </a:solidFill>
                <a:latin typeface="メイリオ" panose="020B0604030504040204" pitchFamily="50" charset="-128"/>
                <a:ea typeface="メイリオ" panose="020B0604030504040204" pitchFamily="50" charset="-128"/>
              </a:rPr>
              <a:t>：</a:t>
            </a:r>
            <a:r>
              <a:rPr lang="en-US" altLang="ja-JP" sz="1500" dirty="0">
                <a:solidFill>
                  <a:srgbClr val="000000"/>
                </a:solidFill>
                <a:latin typeface="メイリオ" panose="020B0604030504040204" pitchFamily="50" charset="-128"/>
                <a:ea typeface="メイリオ" panose="020B0604030504040204" pitchFamily="50" charset="-128"/>
              </a:rPr>
              <a:t>1</a:t>
            </a:r>
            <a:r>
              <a:rPr lang="ja-JP" altLang="en-US" sz="1500" dirty="0">
                <a:solidFill>
                  <a:srgbClr val="000000"/>
                </a:solidFill>
                <a:latin typeface="メイリオ" panose="020B0604030504040204" pitchFamily="50" charset="-128"/>
                <a:ea typeface="メイリオ" panose="020B0604030504040204" pitchFamily="50" charset="-128"/>
              </a:rPr>
              <a:t>ヶ月の残業時間（多めに見積もった時間）</a:t>
            </a:r>
            <a:endParaRPr lang="en-US" altLang="ja-JP" sz="15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en-US" altLang="ja-JP" sz="1500" dirty="0">
                <a:solidFill>
                  <a:srgbClr val="000000"/>
                </a:solidFill>
                <a:latin typeface="メイリオ" panose="020B0604030504040204" pitchFamily="50" charset="-128"/>
                <a:ea typeface="メイリオ" panose="020B0604030504040204" pitchFamily="50" charset="-128"/>
              </a:rPr>
              <a:t>1.25</a:t>
            </a:r>
            <a:r>
              <a:rPr lang="ja-JP" altLang="en-US" sz="1500" dirty="0">
                <a:solidFill>
                  <a:srgbClr val="000000"/>
                </a:solidFill>
                <a:latin typeface="メイリオ" panose="020B0604030504040204" pitchFamily="50" charset="-128"/>
                <a:ea typeface="メイリオ" panose="020B0604030504040204" pitchFamily="50" charset="-128"/>
              </a:rPr>
              <a:t>：残業手当の割増率</a:t>
            </a:r>
          </a:p>
        </p:txBody>
      </p:sp>
      <p:sp>
        <p:nvSpPr>
          <p:cNvPr id="33" name="正方形/長方形 32">
            <a:extLst>
              <a:ext uri="{FF2B5EF4-FFF2-40B4-BE49-F238E27FC236}">
                <a16:creationId xmlns:a16="http://schemas.microsoft.com/office/drawing/2014/main" id="{A6D531F2-0696-4186-9EB4-9432323F8CC2}"/>
              </a:ext>
            </a:extLst>
          </p:cNvPr>
          <p:cNvSpPr/>
          <p:nvPr/>
        </p:nvSpPr>
        <p:spPr>
          <a:xfrm>
            <a:off x="3391620" y="1631905"/>
            <a:ext cx="3454400" cy="6295954"/>
          </a:xfrm>
          <a:prstGeom prst="rect">
            <a:avLst/>
          </a:prstGeom>
        </p:spPr>
        <p:txBody>
          <a:bodyPr wrap="square">
            <a:spAutoFit/>
          </a:bodyPr>
          <a:lstStyle/>
          <a:p>
            <a:pPr>
              <a:lnSpc>
                <a:spcPct val="150000"/>
              </a:lnSpc>
            </a:pPr>
            <a:r>
              <a:rPr lang="ja-JP" altLang="en-US" sz="1500" b="1" dirty="0">
                <a:solidFill>
                  <a:srgbClr val="000000"/>
                </a:solidFill>
                <a:latin typeface="メイリオ" panose="020B0604030504040204" pitchFamily="50" charset="-128"/>
                <a:ea typeface="メイリオ" panose="020B0604030504040204" pitchFamily="50" charset="-128"/>
              </a:rPr>
              <a:t>通勤手当の必要性</a:t>
            </a:r>
            <a:endParaRPr lang="en-US" altLang="ja-JP" sz="1500" b="1"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dirty="0">
                <a:solidFill>
                  <a:srgbClr val="000000"/>
                </a:solidFill>
                <a:latin typeface="メイリオ" panose="020B0604030504040204" pitchFamily="50" charset="-128"/>
                <a:ea typeface="メイリオ" panose="020B0604030504040204" pitchFamily="50" charset="-128"/>
              </a:rPr>
              <a:t>　通勤手当は、他国では一般的ではありませんが、日本では支給が当然とされています。</a:t>
            </a:r>
            <a:r>
              <a:rPr lang="ja-JP" altLang="en-US" sz="1500" dirty="0">
                <a:solidFill>
                  <a:srgbClr val="0070C0"/>
                </a:solidFill>
                <a:latin typeface="メイリオ" panose="020B0604030504040204" pitchFamily="50" charset="-128"/>
                <a:ea typeface="メイリオ" panose="020B0604030504040204" pitchFamily="50" charset="-128"/>
              </a:rPr>
              <a:t>通勤手当を支給することで、従業員の生活を支援し、優秀な人材を確保</a:t>
            </a:r>
            <a:r>
              <a:rPr lang="ja-JP" altLang="en-US" sz="1500" dirty="0">
                <a:solidFill>
                  <a:srgbClr val="000000"/>
                </a:solidFill>
                <a:latin typeface="メイリオ" panose="020B0604030504040204" pitchFamily="50" charset="-128"/>
                <a:ea typeface="メイリオ" panose="020B0604030504040204" pitchFamily="50" charset="-128"/>
              </a:rPr>
              <a:t>することができます。また、</a:t>
            </a:r>
            <a:r>
              <a:rPr lang="ja-JP" altLang="en-US" sz="1500" b="1" dirty="0">
                <a:solidFill>
                  <a:srgbClr val="C00000"/>
                </a:solidFill>
                <a:latin typeface="メイリオ" panose="020B0604030504040204" pitchFamily="50" charset="-128"/>
                <a:ea typeface="メイリオ" panose="020B0604030504040204" pitchFamily="50" charset="-128"/>
              </a:rPr>
              <a:t>通勤手当は所得税が非課税</a:t>
            </a:r>
            <a:r>
              <a:rPr lang="ja-JP" altLang="en-US" sz="1500" dirty="0">
                <a:solidFill>
                  <a:srgbClr val="000000"/>
                </a:solidFill>
                <a:latin typeface="メイリオ" panose="020B0604030504040204" pitchFamily="50" charset="-128"/>
                <a:ea typeface="メイリオ" panose="020B0604030504040204" pitchFamily="50" charset="-128"/>
              </a:rPr>
              <a:t>であり、</a:t>
            </a:r>
            <a:r>
              <a:rPr lang="ja-JP" altLang="en-US" sz="1500" b="1" dirty="0">
                <a:solidFill>
                  <a:srgbClr val="C00000"/>
                </a:solidFill>
                <a:latin typeface="メイリオ" panose="020B0604030504040204" pitchFamily="50" charset="-128"/>
                <a:ea typeface="メイリオ" panose="020B0604030504040204" pitchFamily="50" charset="-128"/>
              </a:rPr>
              <a:t>残業手当の算定基礎にも含まれない</a:t>
            </a:r>
            <a:r>
              <a:rPr lang="ja-JP" altLang="en-US" sz="1500" dirty="0">
                <a:solidFill>
                  <a:srgbClr val="000000"/>
                </a:solidFill>
                <a:latin typeface="メイリオ" panose="020B0604030504040204" pitchFamily="50" charset="-128"/>
                <a:ea typeface="メイリオ" panose="020B0604030504040204" pitchFamily="50" charset="-128"/>
              </a:rPr>
              <a:t>ため、</a:t>
            </a:r>
            <a:r>
              <a:rPr lang="ja-JP" altLang="en-US" sz="1500" dirty="0">
                <a:solidFill>
                  <a:srgbClr val="C00000"/>
                </a:solidFill>
                <a:latin typeface="メイリオ" panose="020B0604030504040204" pitchFamily="50" charset="-128"/>
                <a:ea typeface="メイリオ" panose="020B0604030504040204" pitchFamily="50" charset="-128"/>
              </a:rPr>
              <a:t>企業にとっても従業員にとっても有利な制</a:t>
            </a:r>
            <a:r>
              <a:rPr lang="ja-JP" altLang="en-US" sz="1500" dirty="0">
                <a:solidFill>
                  <a:srgbClr val="000000"/>
                </a:solidFill>
                <a:latin typeface="メイリオ" panose="020B0604030504040204" pitchFamily="50" charset="-128"/>
                <a:ea typeface="メイリオ" panose="020B0604030504040204" pitchFamily="50" charset="-128"/>
              </a:rPr>
              <a:t>度です。</a:t>
            </a:r>
            <a:endParaRPr lang="en-US" altLang="ja-JP" sz="1500"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b="1" dirty="0">
                <a:solidFill>
                  <a:srgbClr val="000000"/>
                </a:solidFill>
                <a:latin typeface="メイリオ" panose="020B0604030504040204" pitchFamily="50" charset="-128"/>
                <a:ea typeface="メイリオ" panose="020B0604030504040204" pitchFamily="50" charset="-128"/>
              </a:rPr>
              <a:t>結論</a:t>
            </a:r>
            <a:endParaRPr lang="en-US" altLang="ja-JP" sz="1500" b="1" dirty="0">
              <a:solidFill>
                <a:srgbClr val="000000"/>
              </a:solidFill>
              <a:latin typeface="メイリオ" panose="020B0604030504040204" pitchFamily="50" charset="-128"/>
              <a:ea typeface="メイリオ" panose="020B0604030504040204" pitchFamily="50" charset="-128"/>
            </a:endParaRPr>
          </a:p>
          <a:p>
            <a:pPr>
              <a:lnSpc>
                <a:spcPct val="150000"/>
              </a:lnSpc>
            </a:pPr>
            <a:r>
              <a:rPr lang="ja-JP" altLang="en-US" sz="1500" dirty="0">
                <a:solidFill>
                  <a:srgbClr val="000000"/>
                </a:solidFill>
                <a:latin typeface="メイリオ" panose="020B0604030504040204" pitchFamily="50" charset="-128"/>
                <a:ea typeface="メイリオ" panose="020B0604030504040204" pitchFamily="50" charset="-128"/>
              </a:rPr>
              <a:t>　</a:t>
            </a:r>
            <a:r>
              <a:rPr lang="ja-JP" altLang="en-US" sz="1500" dirty="0">
                <a:solidFill>
                  <a:srgbClr val="0070C0"/>
                </a:solidFill>
                <a:latin typeface="メイリオ" panose="020B0604030504040204" pitchFamily="50" charset="-128"/>
                <a:ea typeface="メイリオ" panose="020B0604030504040204" pitchFamily="50" charset="-128"/>
              </a:rPr>
              <a:t>役職手当と通勤手当は、日本の社会風土や法律において必要不可欠な手当であり、従業員のモチベーション向上や人材確保に役立ちます。</a:t>
            </a:r>
            <a:r>
              <a:rPr lang="ja-JP" altLang="en-US" sz="1500" dirty="0">
                <a:solidFill>
                  <a:srgbClr val="000000"/>
                </a:solidFill>
                <a:latin typeface="メイリオ" panose="020B0604030504040204" pitchFamily="50" charset="-128"/>
                <a:ea typeface="メイリオ" panose="020B0604030504040204" pitchFamily="50" charset="-128"/>
              </a:rPr>
              <a:t>弊社は介護福祉事業者の皆様へお役立ち情報を毎月配信しています。施設の新規開設や運営のお悩みは是非弊社まで。</a:t>
            </a:r>
          </a:p>
        </p:txBody>
      </p:sp>
      <p:grpSp>
        <p:nvGrpSpPr>
          <p:cNvPr id="9" name="グループ化 8">
            <a:extLst>
              <a:ext uri="{FF2B5EF4-FFF2-40B4-BE49-F238E27FC236}">
                <a16:creationId xmlns:a16="http://schemas.microsoft.com/office/drawing/2014/main" id="{121FCBEA-CE0F-700A-7B9C-5359EDBCEF02}"/>
              </a:ext>
            </a:extLst>
          </p:cNvPr>
          <p:cNvGrpSpPr/>
          <p:nvPr/>
        </p:nvGrpSpPr>
        <p:grpSpPr>
          <a:xfrm>
            <a:off x="15728" y="8982753"/>
            <a:ext cx="6804892" cy="858588"/>
            <a:chOff x="15728" y="8982753"/>
            <a:chExt cx="6804892" cy="858588"/>
          </a:xfrm>
        </p:grpSpPr>
        <p:sp>
          <p:nvSpPr>
            <p:cNvPr id="10" name="正方形/長方形 9">
              <a:extLst>
                <a:ext uri="{FF2B5EF4-FFF2-40B4-BE49-F238E27FC236}">
                  <a16:creationId xmlns:a16="http://schemas.microsoft.com/office/drawing/2014/main" id="{ACC25FCA-D219-E2A5-AA42-D7231841F71F}"/>
                </a:ext>
              </a:extLst>
            </p:cNvPr>
            <p:cNvSpPr/>
            <p:nvPr/>
          </p:nvSpPr>
          <p:spPr>
            <a:xfrm>
              <a:off x="15728" y="8982753"/>
              <a:ext cx="6804892" cy="8585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dirty="0">
                <a:solidFill>
                  <a:schemeClr val="bg1"/>
                </a:solidFill>
              </a:endParaRPr>
            </a:p>
          </p:txBody>
        </p:sp>
        <p:sp>
          <p:nvSpPr>
            <p:cNvPr id="11" name="Rectangle 3079">
              <a:extLst>
                <a:ext uri="{FF2B5EF4-FFF2-40B4-BE49-F238E27FC236}">
                  <a16:creationId xmlns:a16="http://schemas.microsoft.com/office/drawing/2014/main" id="{00F2F724-7C2F-4813-D24C-8A5DBF97D407}"/>
                </a:ext>
              </a:extLst>
            </p:cNvPr>
            <p:cNvSpPr>
              <a:spLocks noChangeArrowheads="1"/>
            </p:cNvSpPr>
            <p:nvPr/>
          </p:nvSpPr>
          <p:spPr bwMode="auto">
            <a:xfrm>
              <a:off x="446974" y="9057711"/>
              <a:ext cx="5220401" cy="711093"/>
            </a:xfrm>
            <a:prstGeom prst="rect">
              <a:avLst/>
            </a:prstGeom>
            <a:noFill/>
            <a:ln w="9525">
              <a:noFill/>
              <a:miter lim="800000"/>
              <a:headEnd/>
              <a:tailEnd/>
            </a:ln>
          </p:spPr>
          <p:txBody>
            <a:bodyPr wrap="square" lIns="92075" tIns="46038" rIns="92075" bIns="46038">
              <a:spAutoFit/>
            </a:bodyPr>
            <a:lstStyle/>
            <a:p>
              <a:pPr defTabSz="762000">
                <a:lnSpc>
                  <a:spcPts val="2600"/>
                </a:lnSpc>
              </a:pPr>
              <a:r>
                <a:rPr lang="ja-JP" altLang="en-US" dirty="0">
                  <a:solidFill>
                    <a:srgbClr val="3D81BF"/>
                  </a:solidFill>
                  <a:latin typeface="HGP創英角ｺﾞｼｯｸUB" pitchFamily="50" charset="-128"/>
                  <a:ea typeface="HGP創英角ｺﾞｼｯｸUB" pitchFamily="50" charset="-128"/>
                </a:rPr>
                <a:t>お問合せ窓口</a:t>
              </a:r>
              <a:r>
                <a:rPr lang="ja-JP" altLang="en-US" dirty="0">
                  <a:solidFill>
                    <a:srgbClr val="3D81BF"/>
                  </a:solidFill>
                  <a:latin typeface="HGP創英角ｺﾞｼｯｸUB" pitchFamily="50" charset="-128"/>
                  <a:ea typeface="HGP創英角ｺﾞｼｯｸUB" pitchFamily="50" charset="-128"/>
                  <a:sym typeface="Wingdings" panose="05000000000000000000" pitchFamily="2" charset="2"/>
                </a:rPr>
                <a:t>☺　　　　　　　　　　　　　　　</a:t>
              </a:r>
              <a:r>
                <a:rPr lang="ja-JP" altLang="en-US" dirty="0">
                  <a:solidFill>
                    <a:srgbClr val="3D81BF"/>
                  </a:solidFill>
                  <a:latin typeface="HGP創英角ｺﾞｼｯｸUB" pitchFamily="50" charset="-128"/>
                  <a:ea typeface="HGP創英角ｺﾞｼｯｸUB" pitchFamily="50" charset="-128"/>
                </a:rPr>
                <a:t>担当：松江</a:t>
              </a:r>
              <a:endParaRPr lang="en-US" altLang="ja-JP" dirty="0">
                <a:solidFill>
                  <a:srgbClr val="3D81BF"/>
                </a:solidFill>
                <a:latin typeface="HGP創英角ｺﾞｼｯｸUB" pitchFamily="50" charset="-128"/>
                <a:ea typeface="HGP創英角ｺﾞｼｯｸUB" pitchFamily="50" charset="-128"/>
              </a:endParaRPr>
            </a:p>
            <a:p>
              <a:pPr defTabSz="762000">
                <a:lnSpc>
                  <a:spcPts val="2600"/>
                </a:lnSpc>
              </a:pPr>
              <a:r>
                <a:rPr lang="ja-JP" altLang="en-US" sz="1600" dirty="0">
                  <a:solidFill>
                    <a:srgbClr val="3D81BF"/>
                  </a:solidFill>
                  <a:latin typeface="HGP創英角ｺﾞｼｯｸUB" pitchFamily="50" charset="-128"/>
                  <a:ea typeface="HGP創英角ｺﾞｼｯｸUB" pitchFamily="50" charset="-128"/>
                </a:rPr>
                <a:t>ＴＥＬ： </a:t>
              </a:r>
              <a:r>
                <a:rPr lang="en-US" altLang="ja-JP" sz="1600" dirty="0">
                  <a:solidFill>
                    <a:srgbClr val="3D81BF"/>
                  </a:solidFill>
                  <a:latin typeface="HGP創英角ｺﾞｼｯｸUB" pitchFamily="50" charset="-128"/>
                  <a:ea typeface="HGP創英角ｺﾞｼｯｸUB" pitchFamily="50" charset="-128"/>
                </a:rPr>
                <a:t>055-928-5505</a:t>
              </a:r>
              <a:r>
                <a:rPr lang="ja-JP" altLang="en-US" sz="1600" dirty="0">
                  <a:solidFill>
                    <a:srgbClr val="3D81BF"/>
                  </a:solidFill>
                  <a:latin typeface="HGP創英角ｺﾞｼｯｸUB" pitchFamily="50" charset="-128"/>
                  <a:ea typeface="HGP創英角ｺﾞｼｯｸUB" pitchFamily="50" charset="-128"/>
                </a:rPr>
                <a:t>　　　沼津市足高</a:t>
              </a:r>
              <a:r>
                <a:rPr lang="en-US" altLang="ja-JP" sz="1600" dirty="0">
                  <a:solidFill>
                    <a:srgbClr val="3D81BF"/>
                  </a:solidFill>
                  <a:latin typeface="HGP創英角ｺﾞｼｯｸUB" pitchFamily="50" charset="-128"/>
                  <a:ea typeface="HGP創英角ｺﾞｼｯｸUB" pitchFamily="50" charset="-128"/>
                </a:rPr>
                <a:t>322-36</a:t>
              </a:r>
            </a:p>
          </p:txBody>
        </p:sp>
        <p:sp>
          <p:nvSpPr>
            <p:cNvPr id="13" name="テキスト ボックス 12">
              <a:extLst>
                <a:ext uri="{FF2B5EF4-FFF2-40B4-BE49-F238E27FC236}">
                  <a16:creationId xmlns:a16="http://schemas.microsoft.com/office/drawing/2014/main" id="{EA0D3B28-E2DB-4691-045C-90DC4D69FE95}"/>
                </a:ext>
              </a:extLst>
            </p:cNvPr>
            <p:cNvSpPr txBox="1"/>
            <p:nvPr/>
          </p:nvSpPr>
          <p:spPr>
            <a:xfrm>
              <a:off x="2378193" y="9104486"/>
              <a:ext cx="1731722" cy="400110"/>
            </a:xfrm>
            <a:prstGeom prst="rect">
              <a:avLst/>
            </a:prstGeom>
            <a:noFill/>
          </p:spPr>
          <p:txBody>
            <a:bodyPr wrap="square">
              <a:spAutoFit/>
            </a:bodyPr>
            <a:lstStyle/>
            <a:p>
              <a:r>
                <a:rPr lang="ja-JP" altLang="en-US" sz="2000" b="1" dirty="0">
                  <a:solidFill>
                    <a:srgbClr val="3D81BF"/>
                  </a:solidFill>
                  <a:latin typeface="Meiryo" panose="020B0604030504040204" pitchFamily="34" charset="-128"/>
                  <a:ea typeface="Meiryo" panose="020B0604030504040204" pitchFamily="34" charset="-128"/>
                </a:rPr>
                <a:t>㈱ </a:t>
              </a:r>
              <a:r>
                <a:rPr lang="en-US" altLang="ja-JP" sz="2000" b="1" dirty="0">
                  <a:solidFill>
                    <a:srgbClr val="3D81BF"/>
                  </a:solidFill>
                  <a:latin typeface="Baskerville Old Face" panose="02020602080505020303" pitchFamily="18" charset="0"/>
                  <a:ea typeface="Meiryo" panose="020B0604030504040204" pitchFamily="34" charset="-128"/>
                </a:rPr>
                <a:t>Build East </a:t>
              </a:r>
              <a:endParaRPr lang="ja-JP" altLang="en-US" sz="2000" dirty="0">
                <a:solidFill>
                  <a:srgbClr val="3D81BF"/>
                </a:solidFill>
              </a:endParaRPr>
            </a:p>
          </p:txBody>
        </p:sp>
        <p:pic>
          <p:nvPicPr>
            <p:cNvPr id="14" name="図 13" descr="QR コード&#10;&#10;自動的に生成された説明">
              <a:extLst>
                <a:ext uri="{FF2B5EF4-FFF2-40B4-BE49-F238E27FC236}">
                  <a16:creationId xmlns:a16="http://schemas.microsoft.com/office/drawing/2014/main" id="{36C6B92D-7EA4-51BF-75CE-3E05FB0636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08436" y="9026641"/>
              <a:ext cx="806558" cy="806558"/>
            </a:xfrm>
            <a:prstGeom prst="rect">
              <a:avLst/>
            </a:prstGeom>
          </p:spPr>
        </p:pic>
      </p:grpSp>
    </p:spTree>
    <p:extLst>
      <p:ext uri="{BB962C8B-B14F-4D97-AF65-F5344CB8AC3E}">
        <p14:creationId xmlns:p14="http://schemas.microsoft.com/office/powerpoint/2010/main" val="5559745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5193</TotalTime>
  <Words>739</Words>
  <Application>Microsoft Macintosh PowerPoint</Application>
  <PresentationFormat>A4 210 x 297 mm</PresentationFormat>
  <Paragraphs>64</Paragraphs>
  <Slides>2</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HGPｺﾞｼｯｸE</vt:lpstr>
      <vt:lpstr>HGP創英角ｺﾞｼｯｸUB</vt:lpstr>
      <vt:lpstr>HG丸ｺﾞｼｯｸM-PRO</vt:lpstr>
      <vt:lpstr>Hiragino Kaku Gothic Std W8</vt:lpstr>
      <vt:lpstr>Meiryo UI</vt:lpstr>
      <vt:lpstr>ほのか新明朝 Light</vt:lpstr>
      <vt:lpstr>メイリオ</vt:lpstr>
      <vt:lpstr>メイリオ</vt:lpstr>
      <vt:lpstr>游ゴシック</vt:lpstr>
      <vt:lpstr>Arial</vt:lpstr>
      <vt:lpstr>Baskerville Old Face</vt:lpstr>
      <vt:lpstr>Calibri</vt:lpstr>
      <vt:lpstr>Calibri Light</vt:lpstr>
      <vt:lpstr>Office テーマ</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Funaisoken</dc:creator>
  <cp:lastModifiedBy>soumu2</cp:lastModifiedBy>
  <cp:revision>183</cp:revision>
  <cp:lastPrinted>2024-09-12T08:31:28Z</cp:lastPrinted>
  <dcterms:created xsi:type="dcterms:W3CDTF">2022-06-12T10:15:23Z</dcterms:created>
  <dcterms:modified xsi:type="dcterms:W3CDTF">2024-11-28T02:58:36Z</dcterms:modified>
</cp:coreProperties>
</file>